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322" r:id="rId3"/>
    <p:sldId id="331" r:id="rId4"/>
    <p:sldId id="310" r:id="rId5"/>
    <p:sldId id="328" r:id="rId6"/>
    <p:sldId id="289" r:id="rId7"/>
    <p:sldId id="330" r:id="rId8"/>
    <p:sldId id="313" r:id="rId9"/>
    <p:sldId id="314" r:id="rId10"/>
    <p:sldId id="327" r:id="rId11"/>
    <p:sldId id="332" r:id="rId1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8" autoAdjust="0"/>
  </p:normalViewPr>
  <p:slideViewPr>
    <p:cSldViewPr>
      <p:cViewPr varScale="1">
        <p:scale>
          <a:sx n="62" d="100"/>
          <a:sy n="62" d="100"/>
        </p:scale>
        <p:origin x="1400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6610A-5970-4747-B798-13177DD02F22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43C9C-143D-4C21-A4E3-29B3687EC2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3591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306B2-8C48-433A-B9B5-9B0C158FE30B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1BD11-6782-487F-B0EC-E38C8D8158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8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3891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1C9E61C-9B3C-48BD-937A-8DE81D4BA4B6}" type="slidenum">
              <a:rPr lang="de-DE" smtClean="0"/>
              <a:pPr eaLnBrk="1" hangingPunct="1"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B346AF-97FD-43D4-98CE-C9E024AD93BE}" type="slidenum">
              <a:rPr lang="de-DE" smtClean="0"/>
              <a:pPr eaLnBrk="1" hangingPunct="1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195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B346AF-97FD-43D4-98CE-C9E024AD93BE}" type="slidenum">
              <a:rPr lang="de-DE" smtClean="0"/>
              <a:pPr eaLnBrk="1" hangingPunct="1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692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B346AF-97FD-43D4-98CE-C9E024AD93BE}" type="slidenum">
              <a:rPr lang="de-DE" smtClean="0"/>
              <a:pPr eaLnBrk="1" hangingPunct="1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933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B346AF-97FD-43D4-98CE-C9E024AD93BE}" type="slidenum">
              <a:rPr lang="de-DE" smtClean="0"/>
              <a:pPr eaLnBrk="1" hangingPunct="1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828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B346AF-97FD-43D4-98CE-C9E024AD93BE}" type="slidenum">
              <a:rPr lang="de-DE" smtClean="0"/>
              <a:pPr eaLnBrk="1" hangingPunct="1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200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B346AF-97FD-43D4-98CE-C9E024AD93BE}" type="slidenum">
              <a:rPr lang="de-DE" smtClean="0"/>
              <a:pPr eaLnBrk="1" hangingPunct="1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791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B346AF-97FD-43D4-98CE-C9E024AD93BE}" type="slidenum">
              <a:rPr lang="de-DE" smtClean="0"/>
              <a:pPr eaLnBrk="1" hangingPunct="1"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B346AF-97FD-43D4-98CE-C9E024AD93BE}" type="slidenum">
              <a:rPr lang="de-DE" smtClean="0"/>
              <a:pPr eaLnBrk="1" hangingPunct="1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3536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B346AF-97FD-43D4-98CE-C9E024AD93BE}" type="slidenum">
              <a:rPr lang="de-DE" smtClean="0"/>
              <a:pPr eaLnBrk="1" hangingPunct="1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232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B346AF-97FD-43D4-98CE-C9E024AD93BE}" type="slidenum">
              <a:rPr lang="de-DE" smtClean="0"/>
              <a:pPr eaLnBrk="1" hangingPunct="1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01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D571-3E8D-438C-8C2B-1782FCD22FAB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1DF-197B-42DE-B093-FF4AE873C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542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D571-3E8D-438C-8C2B-1782FCD22FAB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1DF-197B-42DE-B093-FF4AE873C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84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D571-3E8D-438C-8C2B-1782FCD22FAB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1DF-197B-42DE-B093-FF4AE873C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2846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ACB4D-9652-4E2A-A6F4-174641A978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415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D571-3E8D-438C-8C2B-1782FCD22FAB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1DF-197B-42DE-B093-FF4AE873C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701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D571-3E8D-438C-8C2B-1782FCD22FAB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1DF-197B-42DE-B093-FF4AE873C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3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D571-3E8D-438C-8C2B-1782FCD22FAB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1DF-197B-42DE-B093-FF4AE873C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42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D571-3E8D-438C-8C2B-1782FCD22FAB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1DF-197B-42DE-B093-FF4AE873C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10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D571-3E8D-438C-8C2B-1782FCD22FAB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1DF-197B-42DE-B093-FF4AE873C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34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D571-3E8D-438C-8C2B-1782FCD22FAB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1DF-197B-42DE-B093-FF4AE873C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63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D571-3E8D-438C-8C2B-1782FCD22FAB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1DF-197B-42DE-B093-FF4AE873C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100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D571-3E8D-438C-8C2B-1782FCD22FAB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1DF-197B-42DE-B093-FF4AE873C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55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3D571-3E8D-438C-8C2B-1782FCD22FAB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EA1DF-197B-42DE-B093-FF4AE873C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529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556792"/>
            <a:ext cx="7774632" cy="1154559"/>
          </a:xfrm>
        </p:spPr>
        <p:txBody>
          <a:bodyPr>
            <a:normAutofit fontScale="90000"/>
          </a:bodyPr>
          <a:lstStyle/>
          <a:p>
            <a:pPr algn="r"/>
            <a:br>
              <a:rPr lang="de-DE" sz="3200" dirty="0">
                <a:latin typeface="Myriad Pro Cond" pitchFamily="34" charset="0"/>
                <a:ea typeface="ＭＳ Ｐゴシック" pitchFamily="34" charset="-128"/>
              </a:rPr>
            </a:br>
            <a:br>
              <a:rPr lang="de-DE" sz="2000" dirty="0">
                <a:solidFill>
                  <a:schemeClr val="bg1">
                    <a:lumMod val="65000"/>
                  </a:schemeClr>
                </a:solidFill>
                <a:latin typeface="Myriad Pro Cond" pitchFamily="34" charset="0"/>
                <a:ea typeface="ＭＳ Ｐゴシック" pitchFamily="34" charset="-128"/>
              </a:rPr>
            </a:br>
            <a:br>
              <a:rPr lang="de-DE" sz="3600" dirty="0">
                <a:latin typeface="Myriad Pro Cond" pitchFamily="34" charset="0"/>
                <a:ea typeface="ＭＳ Ｐゴシック" pitchFamily="34" charset="-128"/>
              </a:rPr>
            </a:b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Myriad Pro Cond" pitchFamily="34" charset="0"/>
                <a:ea typeface="ＭＳ Ｐゴシック" pitchFamily="34" charset="-128"/>
              </a:rPr>
              <a:t>WissKI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Myriad Pro Cond" pitchFamily="34" charset="0"/>
                <a:ea typeface="ＭＳ Ｐゴシック" pitchFamily="34" charset="-128"/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Myriad Pro Cond" pitchFamily="34" charset="0"/>
                <a:ea typeface="ＭＳ Ｐゴシック" pitchFamily="34" charset="-128"/>
              </a:rPr>
              <a:t>Anwender:innentreffen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Myriad Pro Cond" pitchFamily="34" charset="0"/>
                <a:ea typeface="ＭＳ Ｐゴシック" pitchFamily="34" charset="-128"/>
              </a:rPr>
              <a:t> 2023</a:t>
            </a:r>
            <a:br>
              <a:rPr lang="de-DE" sz="3600" dirty="0">
                <a:solidFill>
                  <a:schemeClr val="bg1">
                    <a:lumMod val="50000"/>
                  </a:schemeClr>
                </a:solidFill>
                <a:latin typeface="Myriad Pro Cond" pitchFamily="34" charset="0"/>
                <a:ea typeface="ＭＳ Ｐゴシック" pitchFamily="34" charset="-128"/>
              </a:rPr>
            </a:br>
            <a:br>
              <a:rPr lang="de-DE" sz="3600" dirty="0">
                <a:solidFill>
                  <a:schemeClr val="bg1">
                    <a:lumMod val="50000"/>
                  </a:schemeClr>
                </a:solidFill>
                <a:latin typeface="Myriad Pro Cond" pitchFamily="34" charset="0"/>
                <a:ea typeface="ＭＳ Ｐゴシック" pitchFamily="34" charset="-128"/>
              </a:rPr>
            </a:br>
            <a:r>
              <a:rPr lang="de-DE" sz="3100" dirty="0" err="1">
                <a:latin typeface="Myriad Pro Cond" pitchFamily="34" charset="0"/>
                <a:ea typeface="ＭＳ Ｐゴシック" pitchFamily="34" charset="-128"/>
              </a:rPr>
              <a:t>SODa</a:t>
            </a:r>
            <a:r>
              <a:rPr lang="de-DE" sz="3100" dirty="0">
                <a:latin typeface="Myriad Pro Cond" pitchFamily="34" charset="0"/>
                <a:ea typeface="ＭＳ Ｐゴシック" pitchFamily="34" charset="-128"/>
              </a:rPr>
              <a:t> – ein Datenkompetenzzentrum für wissenschaftliche Hochschulsammlungen </a:t>
            </a:r>
            <a:br>
              <a:rPr lang="de-DE" sz="3200" dirty="0">
                <a:latin typeface="Myriad Pro Cond" pitchFamily="34" charset="0"/>
                <a:ea typeface="ＭＳ Ｐゴシック" pitchFamily="34" charset="-128"/>
              </a:rPr>
            </a:br>
            <a:br>
              <a:rPr lang="de-DE" sz="3200" dirty="0">
                <a:latin typeface="Myriad Pro Cond" pitchFamily="34" charset="0"/>
                <a:ea typeface="ＭＳ Ｐゴシック" pitchFamily="34" charset="-128"/>
              </a:rPr>
            </a:b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  <a:ea typeface="ＭＳ Ｐゴシック" pitchFamily="34" charset="-128"/>
              </a:rPr>
              <a:t>Preview und Perspektiven</a:t>
            </a:r>
            <a:br>
              <a:rPr lang="de-DE" sz="2000" dirty="0">
                <a:latin typeface="Myriad Pro Cond" pitchFamily="34" charset="0"/>
                <a:ea typeface="ＭＳ Ｐゴシック" pitchFamily="34" charset="-128"/>
              </a:rPr>
            </a:br>
            <a:br>
              <a:rPr lang="de-DE" sz="2000" dirty="0">
                <a:latin typeface="Myriad Pro Cond" pitchFamily="34" charset="0"/>
                <a:ea typeface="ＭＳ Ｐゴシック" pitchFamily="34" charset="-128"/>
              </a:rPr>
            </a:br>
            <a:endParaRPr lang="de-DE" sz="2700" dirty="0">
              <a:solidFill>
                <a:schemeClr val="tx1"/>
              </a:solidFill>
              <a:latin typeface="Myriad Pro Cond" pitchFamily="34" charset="0"/>
              <a:ea typeface="ＭＳ Ｐゴシック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36333" y="4146650"/>
            <a:ext cx="5544021" cy="864096"/>
          </a:xfrm>
        </p:spPr>
        <p:txBody>
          <a:bodyPr>
            <a:normAutofit fontScale="92500" lnSpcReduction="20000"/>
          </a:bodyPr>
          <a:lstStyle/>
          <a:p>
            <a:pPr algn="r" eaLnBrk="1" hangingPunct="1"/>
            <a:r>
              <a:rPr lang="de-DE" sz="1800" dirty="0">
                <a:latin typeface="Myriad Pro Cond" pitchFamily="34" charset="0"/>
                <a:ea typeface="ＭＳ Ｐゴシック" pitchFamily="34" charset="-128"/>
              </a:rPr>
              <a:t>Udo Andraschke</a:t>
            </a:r>
          </a:p>
          <a:p>
            <a:pPr algn="r" eaLnBrk="1" hangingPunct="1"/>
            <a:r>
              <a:rPr lang="de-DE" sz="1800" dirty="0">
                <a:latin typeface="Myriad Pro Cond" pitchFamily="34" charset="0"/>
                <a:ea typeface="ＭＳ Ｐゴシック" pitchFamily="34" charset="-128"/>
              </a:rPr>
              <a:t>FAU Erlangen-Nürnberg</a:t>
            </a:r>
          </a:p>
          <a:p>
            <a:pPr algn="r" eaLnBrk="1" hangingPunct="1"/>
            <a:r>
              <a:rPr lang="de-DE" sz="1800" dirty="0">
                <a:latin typeface="Myriad Pro Cond" pitchFamily="34" charset="0"/>
                <a:ea typeface="ＭＳ Ｐゴシック" pitchFamily="34" charset="-128"/>
              </a:rPr>
              <a:t>Stabsstelle Sammlungen und Museen</a:t>
            </a:r>
          </a:p>
        </p:txBody>
      </p:sp>
    </p:spTree>
    <p:extLst>
      <p:ext uri="{BB962C8B-B14F-4D97-AF65-F5344CB8AC3E}">
        <p14:creationId xmlns:p14="http://schemas.microsoft.com/office/powerpoint/2010/main" val="239638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5556" y="764704"/>
            <a:ext cx="7992888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000" b="1" dirty="0">
                <a:latin typeface="Myriad Pro Cond" pitchFamily="34" charset="0"/>
              </a:rPr>
              <a:t>Beteiligte</a:t>
            </a:r>
            <a:endParaRPr lang="de-DE" dirty="0">
              <a:latin typeface="Myriad Pro Cond"/>
            </a:endParaRPr>
          </a:p>
          <a:p>
            <a:pPr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b="1" dirty="0">
                <a:latin typeface="Myriad Pro Cond"/>
              </a:rPr>
              <a:t>Humboldt-Universität</a:t>
            </a:r>
            <a:r>
              <a:rPr lang="de-DE" dirty="0">
                <a:latin typeface="Myriad Pro Cond"/>
              </a:rPr>
              <a:t> I Koordinierungsstelle für wissenschaftliche Universitätssammlungen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b="1" dirty="0">
                <a:latin typeface="Myriad Pro Cond"/>
              </a:rPr>
              <a:t>FAU Erlangen-Nürnberg </a:t>
            </a:r>
            <a:r>
              <a:rPr lang="de-DE" dirty="0">
                <a:latin typeface="Myriad Pro Cond"/>
              </a:rPr>
              <a:t>I Stabsstelle Sammlungen und Museen I Competence Center </a:t>
            </a:r>
            <a:r>
              <a:rPr lang="de-DE" dirty="0" err="1">
                <a:latin typeface="Myriad Pro Cond"/>
              </a:rPr>
              <a:t>for</a:t>
            </a:r>
            <a:r>
              <a:rPr lang="de-DE" dirty="0">
                <a:latin typeface="Myriad Pro Cond"/>
              </a:rPr>
              <a:t> Research Data and Information (CDI) I </a:t>
            </a:r>
            <a:br>
              <a:rPr lang="de-DE" dirty="0">
                <a:latin typeface="Myriad Pro Cond"/>
              </a:rPr>
            </a:br>
            <a:r>
              <a:rPr lang="de-DE" dirty="0">
                <a:latin typeface="Myriad Pro Cond"/>
              </a:rPr>
              <a:t>Lehrstuhl für Informatik 5 (Mustererkennung) I </a:t>
            </a:r>
            <a:br>
              <a:rPr lang="de-DE" dirty="0">
                <a:latin typeface="Myriad Pro Cond"/>
              </a:rPr>
            </a:br>
            <a:r>
              <a:rPr lang="de-DE" dirty="0">
                <a:latin typeface="Myriad Pro Cond"/>
              </a:rPr>
              <a:t>Lehrstuhl für Informatik 9 (Graphische Datenverarbeitung) I </a:t>
            </a:r>
            <a:br>
              <a:rPr lang="de-DE" dirty="0">
                <a:latin typeface="Myriad Pro Cond"/>
              </a:rPr>
            </a:b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b="1" dirty="0">
                <a:latin typeface="Myriad Pro Cond"/>
              </a:rPr>
              <a:t>Interessengemeinschaft semantische Datenverarbeitung </a:t>
            </a:r>
            <a:r>
              <a:rPr lang="de-DE" dirty="0">
                <a:latin typeface="Myriad Pro Cond"/>
              </a:rPr>
              <a:t>e.V. (IGSD)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b="1" dirty="0">
                <a:latin typeface="Myriad Pro Cond"/>
              </a:rPr>
              <a:t>Germanisches Nationalmuseum </a:t>
            </a:r>
            <a:r>
              <a:rPr lang="de-DE" dirty="0">
                <a:latin typeface="Myriad Pro Cond"/>
              </a:rPr>
              <a:t>I Referat für Museums- und Kulturinformatik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/>
              </a:rPr>
              <a:t>sowie weitere </a:t>
            </a:r>
            <a:r>
              <a:rPr lang="de-DE" b="1" dirty="0">
                <a:latin typeface="Myriad Pro Cond"/>
              </a:rPr>
              <a:t>assoziierte </a:t>
            </a:r>
            <a:r>
              <a:rPr lang="de-DE" b="1" dirty="0" err="1">
                <a:latin typeface="Myriad Pro Cond"/>
              </a:rPr>
              <a:t>Partner:innen</a:t>
            </a:r>
            <a:r>
              <a:rPr lang="de-DE" dirty="0">
                <a:latin typeface="Myriad Pro Cond"/>
              </a:rPr>
              <a:t>, u.a. Professur für Wissensrepräsentation und –</a:t>
            </a:r>
            <a:r>
              <a:rPr lang="de-DE" dirty="0" err="1">
                <a:latin typeface="Myriad Pro Cond"/>
              </a:rPr>
              <a:t>verarbeitung</a:t>
            </a:r>
            <a:r>
              <a:rPr lang="de-DE" dirty="0">
                <a:latin typeface="Myriad Pro Cond"/>
              </a:rPr>
              <a:t> der FAU, Institut für Lerninnovation der FAU, Professur für digitale Provenienzforschung der FU Berlin </a:t>
            </a:r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961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899592" y="1484784"/>
            <a:ext cx="7992888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de-DE" dirty="0">
              <a:latin typeface="Myriad Pro Cond" pitchFamily="34" charset="0"/>
            </a:endParaRPr>
          </a:p>
          <a:p>
            <a:pPr>
              <a:defRPr/>
            </a:pPr>
            <a:r>
              <a:rPr lang="de-DE" sz="2400" dirty="0">
                <a:latin typeface="Myriad Pro Cond" pitchFamily="34" charset="0"/>
              </a:rPr>
              <a:t>Vielen Dank!</a:t>
            </a:r>
          </a:p>
          <a:p>
            <a:pPr>
              <a:defRPr/>
            </a:pPr>
            <a:endParaRPr lang="de-DE" sz="2400" dirty="0">
              <a:latin typeface="Myriad Pro Cond" pitchFamily="34" charset="0"/>
            </a:endParaRPr>
          </a:p>
          <a:p>
            <a:pPr>
              <a:defRPr/>
            </a:pPr>
            <a:r>
              <a:rPr lang="de-DE" sz="2000" dirty="0">
                <a:latin typeface="Myriad Pro Cond" pitchFamily="34" charset="0"/>
              </a:rPr>
              <a:t>Weitere Infos demnächst unter </a:t>
            </a:r>
          </a:p>
          <a:p>
            <a:pPr>
              <a:defRPr/>
            </a:pPr>
            <a:r>
              <a:rPr lang="de-DE" sz="2000" b="1" dirty="0">
                <a:latin typeface="Myriad Pro Cond" pitchFamily="34" charset="0"/>
              </a:rPr>
              <a:t>datenkompetenz-sammlungen.org </a:t>
            </a:r>
            <a:endParaRPr lang="de-DE" sz="2000" b="1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sz="2400" dirty="0">
              <a:latin typeface="Myriad Pro Cond"/>
            </a:endParaRPr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636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5556" y="476672"/>
            <a:ext cx="799288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de-DE" sz="2400" dirty="0">
              <a:latin typeface="Myriad Pro Cond" pitchFamily="34" charset="0"/>
            </a:endParaRPr>
          </a:p>
          <a:p>
            <a:pPr>
              <a:defRPr/>
            </a:pPr>
            <a:r>
              <a:rPr lang="de-DE" sz="2400" dirty="0" err="1">
                <a:latin typeface="Myriad Pro Cond" pitchFamily="34" charset="0"/>
              </a:rPr>
              <a:t>SODa</a:t>
            </a:r>
            <a:r>
              <a:rPr lang="de-DE" sz="2400" dirty="0">
                <a:latin typeface="Myriad Pro Cond" pitchFamily="34" charset="0"/>
              </a:rPr>
              <a:t> – Zentrum Sammlungen, Objekte, Datenkompetenzen</a:t>
            </a:r>
          </a:p>
          <a:p>
            <a:pPr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b="1" dirty="0">
                <a:latin typeface="Myriad Pro Cond"/>
              </a:rPr>
              <a:t>Förderlinie</a:t>
            </a:r>
            <a:r>
              <a:rPr lang="de-DE" dirty="0">
                <a:latin typeface="Myriad Pro Cond"/>
              </a:rPr>
              <a:t> des BMBF: „Datenkompetenzzentren für </a:t>
            </a:r>
            <a:r>
              <a:rPr lang="de-DE">
                <a:latin typeface="Myriad Pro Cond"/>
              </a:rPr>
              <a:t>die Wissenschaften“ </a:t>
            </a:r>
            <a:r>
              <a:rPr lang="de-DE" dirty="0">
                <a:latin typeface="Myriad Pro Cond"/>
              </a:rPr>
              <a:t>(Teil des „Aktionsplan Forschungsdaten“)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b="1" dirty="0">
                <a:latin typeface="Myriad Pro Cond"/>
              </a:rPr>
              <a:t>Projektträger: </a:t>
            </a:r>
            <a:r>
              <a:rPr lang="de-DE" dirty="0">
                <a:latin typeface="Myriad Pro Cond"/>
              </a:rPr>
              <a:t>VDI / VDE-IT</a:t>
            </a:r>
            <a:br>
              <a:rPr lang="de-DE" dirty="0">
                <a:latin typeface="Myriad Pro Cond"/>
              </a:rPr>
            </a:b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b="1" dirty="0">
                <a:latin typeface="Myriad Pro Cond"/>
              </a:rPr>
              <a:t>Verbund:</a:t>
            </a:r>
            <a:r>
              <a:rPr lang="de-DE" dirty="0">
                <a:latin typeface="Myriad Pro Cond"/>
              </a:rPr>
              <a:t> Humboldt-Universität zu Berlin I Friedrich-Alexander-Universität Erlangen-Nürnberg I Interessengemeinschaft für semantische Datenverarbeitung I Germanisches Nationalmuseum Nürnberg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b="1" dirty="0">
                <a:latin typeface="Myriad Pro Cond"/>
              </a:rPr>
              <a:t>Fördervolumen:</a:t>
            </a:r>
            <a:r>
              <a:rPr lang="de-DE" dirty="0">
                <a:latin typeface="Myriad Pro Cond"/>
              </a:rPr>
              <a:t> ca. 2,85 Millionen Euro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b="1" dirty="0">
                <a:latin typeface="Myriad Pro Cond"/>
              </a:rPr>
              <a:t>Laufzeit:</a:t>
            </a:r>
            <a:r>
              <a:rPr lang="de-DE" dirty="0">
                <a:latin typeface="Myriad Pro Cond"/>
              </a:rPr>
              <a:t> 15. November 2023 bis 15. November 2026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>
              <a:defRPr/>
            </a:pPr>
            <a:endParaRPr lang="de-DE" dirty="0">
              <a:latin typeface="Myriad Pro Cond"/>
            </a:endParaRPr>
          </a:p>
        </p:txBody>
      </p:sp>
    </p:spTree>
    <p:extLst>
      <p:ext uri="{BB962C8B-B14F-4D97-AF65-F5344CB8AC3E}">
        <p14:creationId xmlns:p14="http://schemas.microsoft.com/office/powerpoint/2010/main" val="252629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5556" y="332656"/>
            <a:ext cx="7992888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de-DE" sz="3200" dirty="0">
              <a:latin typeface="Myriad Pro Cond" pitchFamily="34" charset="0"/>
            </a:endParaRPr>
          </a:p>
          <a:p>
            <a:pPr>
              <a:defRPr/>
            </a:pPr>
            <a:r>
              <a:rPr lang="de-DE" sz="2000" b="1" dirty="0">
                <a:latin typeface="Myriad Pro Cond"/>
              </a:rPr>
              <a:t>Anlass &amp; Ausgangssituation: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/>
              </a:rPr>
              <a:t>ca. </a:t>
            </a:r>
            <a:r>
              <a:rPr lang="de-DE" b="1" dirty="0">
                <a:latin typeface="Myriad Pro Cond"/>
              </a:rPr>
              <a:t>1.400</a:t>
            </a:r>
            <a:r>
              <a:rPr lang="de-DE" dirty="0">
                <a:latin typeface="Myriad Pro Cond"/>
              </a:rPr>
              <a:t> wissenschaftliche Sammlungen an Hochschulen und Universitäten</a:t>
            </a:r>
            <a:endParaRPr lang="de-DE" sz="1800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/>
              </a:rPr>
              <a:t>a</a:t>
            </a:r>
            <a:r>
              <a:rPr lang="de-DE" sz="1800" dirty="0">
                <a:latin typeface="Myriad Pro Cond"/>
              </a:rPr>
              <a:t>ber nach wie vor nur überschaubare Anzahl, die ihre Bestände im Netz präsentieren oder gar Zugriff auf ihre Digitalisate gewähren (rund 40% machen aktuell zumindest einen Teil ihrer Objekte online zugänglich); damit weiterhin </a:t>
            </a:r>
            <a:r>
              <a:rPr lang="de-DE" sz="1800" b="1" dirty="0">
                <a:latin typeface="Myriad Pro Cond"/>
              </a:rPr>
              <a:t>eingeschränkte Sicht- und Nutzbarkeit</a:t>
            </a:r>
          </a:p>
          <a:p>
            <a:pPr>
              <a:defRPr/>
            </a:pPr>
            <a:endParaRPr lang="de-DE" sz="1800" b="1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sz="1800" b="1" dirty="0">
                <a:latin typeface="Myriad Pro Cond"/>
              </a:rPr>
              <a:t>Potenziale</a:t>
            </a:r>
            <a:r>
              <a:rPr lang="de-DE" sz="1800" dirty="0">
                <a:latin typeface="Myriad Pro Cond"/>
              </a:rPr>
              <a:t> wissenschaftlicher Sammlungen können erst dann umfänglich ausgeschöpft werden, wenn Mittel und Möglichkeiten der </a:t>
            </a:r>
            <a:r>
              <a:rPr lang="de-DE" sz="1800" b="1" dirty="0">
                <a:latin typeface="Myriad Pro Cond"/>
              </a:rPr>
              <a:t>Digitalisierung</a:t>
            </a:r>
            <a:r>
              <a:rPr lang="de-DE" sz="1800" dirty="0">
                <a:latin typeface="Myriad Pro Cond"/>
              </a:rPr>
              <a:t> </a:t>
            </a:r>
            <a:r>
              <a:rPr lang="de-DE" dirty="0">
                <a:latin typeface="Myriad Pro Cond"/>
              </a:rPr>
              <a:t>bestmöglich ausgeschöpft werden</a:t>
            </a:r>
            <a:endParaRPr lang="de-DE" sz="1800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sz="1800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sz="1800" dirty="0">
                <a:latin typeface="Myriad Pro Cond"/>
              </a:rPr>
              <a:t>Die </a:t>
            </a:r>
            <a:r>
              <a:rPr lang="de-DE" sz="1800" b="1" dirty="0">
                <a:latin typeface="Myriad Pro Cond"/>
              </a:rPr>
              <a:t>Hürden</a:t>
            </a:r>
            <a:r>
              <a:rPr lang="de-DE" sz="1800" dirty="0">
                <a:latin typeface="Myriad Pro Cond"/>
              </a:rPr>
              <a:t> für das Ausschöpfen dieser Potenziale sind allerdings hoch:</a:t>
            </a:r>
            <a:br>
              <a:rPr lang="de-DE" sz="1800" dirty="0">
                <a:latin typeface="Myriad Pro Cond"/>
              </a:rPr>
            </a:br>
            <a:r>
              <a:rPr lang="de-DE" sz="1800" dirty="0">
                <a:latin typeface="Myriad Pro Cond"/>
              </a:rPr>
              <a:t>Etlichen Sammlungen mangelt es an grundlegenden Services und digitalen Infrastrukturen sowie am notwendigen technischen bzw. datenwissenschaftlichen Know-how</a:t>
            </a:r>
          </a:p>
          <a:p>
            <a:pPr>
              <a:defRPr/>
            </a:pPr>
            <a:endParaRPr lang="de-DE" sz="1800" dirty="0">
              <a:latin typeface="Myriad Pro Cond"/>
            </a:endParaRPr>
          </a:p>
        </p:txBody>
      </p:sp>
    </p:spTree>
    <p:extLst>
      <p:ext uri="{BB962C8B-B14F-4D97-AF65-F5344CB8AC3E}">
        <p14:creationId xmlns:p14="http://schemas.microsoft.com/office/powerpoint/2010/main" val="372072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6262" y="476672"/>
            <a:ext cx="7991475" cy="60324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000" b="1" dirty="0">
                <a:latin typeface="Myriad Pro Cond" pitchFamily="34" charset="0"/>
              </a:rPr>
              <a:t>Ziele &amp; Zielgruppen</a:t>
            </a:r>
          </a:p>
          <a:p>
            <a:pPr>
              <a:defRPr/>
            </a:pPr>
            <a:r>
              <a:rPr lang="de-DE" sz="2400" dirty="0">
                <a:latin typeface="Myriad Pro Cond" pitchFamily="34" charset="0"/>
              </a:rPr>
              <a:t> 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b="1" dirty="0">
                <a:latin typeface="Myriad Pro Cond"/>
              </a:rPr>
              <a:t>Digitalisierung</a:t>
            </a:r>
            <a:r>
              <a:rPr lang="de-DE" dirty="0">
                <a:latin typeface="Myriad Pro Cond"/>
              </a:rPr>
              <a:t> wissenschaftlicher Sammlungen an Hochschulen und Universitäten - </a:t>
            </a:r>
            <a:r>
              <a:rPr lang="de-DE" b="1" dirty="0">
                <a:latin typeface="Myriad Pro Cond"/>
              </a:rPr>
              <a:t>quantitativ wie qualitativ</a:t>
            </a:r>
            <a:r>
              <a:rPr lang="de-DE" dirty="0">
                <a:latin typeface="Myriad Pro Cond"/>
              </a:rPr>
              <a:t> – zu unterstützen und voranzutreiben, insbesondere durch die Vermittlung von Datenkompetenzen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b="1" dirty="0">
                <a:latin typeface="Myriad Pro Cond"/>
              </a:rPr>
              <a:t>Anregung</a:t>
            </a:r>
            <a:r>
              <a:rPr lang="de-DE" dirty="0">
                <a:latin typeface="Myriad Pro Cond"/>
              </a:rPr>
              <a:t> &amp; </a:t>
            </a:r>
            <a:r>
              <a:rPr lang="de-DE" b="1" dirty="0">
                <a:latin typeface="Myriad Pro Cond"/>
              </a:rPr>
              <a:t>Anleitung</a:t>
            </a:r>
            <a:r>
              <a:rPr lang="de-DE" dirty="0">
                <a:latin typeface="Myriad Pro Cond"/>
              </a:rPr>
              <a:t> für eine datengetriebene Sammlungs- und Objektforschung zu geben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 err="1">
                <a:latin typeface="Myriad Pro Cond"/>
              </a:rPr>
              <a:t>SODa</a:t>
            </a:r>
            <a:r>
              <a:rPr lang="de-DE" dirty="0">
                <a:latin typeface="Myriad Pro Cond"/>
              </a:rPr>
              <a:t> </a:t>
            </a:r>
            <a:r>
              <a:rPr lang="de-DE" b="1" dirty="0">
                <a:latin typeface="Myriad Pro Cond"/>
              </a:rPr>
              <a:t>adressiert</a:t>
            </a:r>
            <a:r>
              <a:rPr lang="de-DE" dirty="0">
                <a:latin typeface="Myriad Pro Cond"/>
              </a:rPr>
              <a:t> damit alle, die wissenschaftliche Sammlungen an Hochschulen und Universitäten betreuen bzw. für deren Digitalisierung zuständig sind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/>
              </a:rPr>
              <a:t>weiterhin Forschende und Lehrende verschiedenster Fachbereiche, die Sammlungs- und Objektdaten für ihre Forschung und/ oder Lehre nutzen bzw. nutzen wollen (wissenschaftlicher Nachwuchs und Studierende eingeschlossen)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/>
              </a:rPr>
              <a:t>in Erweiterung der primären Zielgruppen richtet sich </a:t>
            </a:r>
            <a:r>
              <a:rPr lang="de-DE" dirty="0" err="1">
                <a:latin typeface="Myriad Pro Cond"/>
              </a:rPr>
              <a:t>SODa</a:t>
            </a:r>
            <a:r>
              <a:rPr lang="de-DE" dirty="0">
                <a:latin typeface="Myriad Pro Cond"/>
              </a:rPr>
              <a:t> zudem an alle, die mit wissenschaftlichen Sammlungen an Museen befasst sind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Myriad Pro Cond"/>
            </a:endParaRPr>
          </a:p>
        </p:txBody>
      </p:sp>
    </p:spTree>
    <p:extLst>
      <p:ext uri="{BB962C8B-B14F-4D97-AF65-F5344CB8AC3E}">
        <p14:creationId xmlns:p14="http://schemas.microsoft.com/office/powerpoint/2010/main" val="728900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85899" y="764704"/>
            <a:ext cx="8172202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de-DE" dirty="0">
              <a:latin typeface="Myriad Pro Cond" pitchFamily="34" charset="0"/>
            </a:endParaRPr>
          </a:p>
          <a:p>
            <a:pPr>
              <a:defRPr/>
            </a:pPr>
            <a:r>
              <a:rPr lang="de-DE" dirty="0" err="1">
                <a:latin typeface="Myriad Pro Cond" pitchFamily="34" charset="0"/>
              </a:rPr>
              <a:t>SODa</a:t>
            </a:r>
            <a:r>
              <a:rPr lang="de-DE" dirty="0">
                <a:latin typeface="Myriad Pro Cond" pitchFamily="34" charset="0"/>
              </a:rPr>
              <a:t> versteht sich somit als </a:t>
            </a:r>
            <a:r>
              <a:rPr lang="de-DE" b="1" dirty="0">
                <a:latin typeface="Myriad Pro Cond" pitchFamily="34" charset="0"/>
              </a:rPr>
              <a:t>überregional</a:t>
            </a:r>
            <a:r>
              <a:rPr lang="de-DE" dirty="0">
                <a:latin typeface="Myriad Pro Cond" pitchFamily="34" charset="0"/>
              </a:rPr>
              <a:t> wie </a:t>
            </a:r>
            <a:r>
              <a:rPr lang="de-DE" b="1" dirty="0">
                <a:latin typeface="Myriad Pro Cond" pitchFamily="34" charset="0"/>
              </a:rPr>
              <a:t>fächerübergreifend</a:t>
            </a:r>
            <a:r>
              <a:rPr lang="de-DE" dirty="0">
                <a:latin typeface="Myriad Pro Cond" pitchFamily="34" charset="0"/>
              </a:rPr>
              <a:t> tätiges Datenkompetenzzentrum (DKZ) mit einem </a:t>
            </a:r>
            <a:r>
              <a:rPr lang="de-DE" dirty="0" err="1">
                <a:latin typeface="Myriad Pro Cond" pitchFamily="34" charset="0"/>
              </a:rPr>
              <a:t>nutzer:innenorientierten</a:t>
            </a:r>
            <a:r>
              <a:rPr lang="de-DE" dirty="0">
                <a:latin typeface="Myriad Pro Cond" pitchFamily="34" charset="0"/>
              </a:rPr>
              <a:t> </a:t>
            </a:r>
            <a:br>
              <a:rPr lang="de-DE" dirty="0">
                <a:latin typeface="Myriad Pro Cond" pitchFamily="34" charset="0"/>
              </a:rPr>
            </a:br>
            <a:r>
              <a:rPr lang="de-DE" dirty="0">
                <a:latin typeface="Myriad Pro Cond" pitchFamily="34" charset="0"/>
              </a:rPr>
              <a:t>„</a:t>
            </a:r>
            <a:r>
              <a:rPr lang="de-DE" b="1" dirty="0">
                <a:latin typeface="Myriad Pro Cond" pitchFamily="34" charset="0"/>
              </a:rPr>
              <a:t>Praxis </a:t>
            </a:r>
            <a:r>
              <a:rPr lang="de-DE" b="1" dirty="0" err="1">
                <a:latin typeface="Myriad Pro Cond" pitchFamily="34" charset="0"/>
              </a:rPr>
              <a:t>first</a:t>
            </a:r>
            <a:r>
              <a:rPr lang="de-DE" dirty="0">
                <a:latin typeface="Myriad Pro Cond" pitchFamily="34" charset="0"/>
              </a:rPr>
              <a:t>“-Ansatz:</a:t>
            </a:r>
          </a:p>
          <a:p>
            <a:pPr>
              <a:defRPr/>
            </a:pPr>
            <a:endParaRPr lang="de-DE" sz="2000" dirty="0">
              <a:latin typeface="Myriad Pro Cond" pitchFamily="34" charset="0"/>
            </a:endParaRPr>
          </a:p>
          <a:p>
            <a:pPr>
              <a:defRPr/>
            </a:pPr>
            <a:r>
              <a:rPr lang="de-DE" dirty="0" err="1">
                <a:latin typeface="Myriad Pro Cond" pitchFamily="34" charset="0"/>
              </a:rPr>
              <a:t>SODa</a:t>
            </a:r>
            <a:r>
              <a:rPr lang="de-DE" dirty="0">
                <a:latin typeface="Myriad Pro Cond" pitchFamily="34" charset="0"/>
              </a:rPr>
              <a:t> </a:t>
            </a:r>
            <a:r>
              <a:rPr lang="de-DE" b="1" dirty="0">
                <a:latin typeface="Myriad Pro Cond" pitchFamily="34" charset="0"/>
              </a:rPr>
              <a:t>berät</a:t>
            </a:r>
            <a:r>
              <a:rPr lang="de-DE" dirty="0">
                <a:latin typeface="Myriad Pro Cond" pitchFamily="34" charset="0"/>
              </a:rPr>
              <a:t> Digitalisierungsvorhaben, </a:t>
            </a:r>
          </a:p>
          <a:p>
            <a:pPr>
              <a:defRPr/>
            </a:pPr>
            <a:br>
              <a:rPr lang="de-DE" dirty="0">
                <a:latin typeface="Myriad Pro Cond" pitchFamily="34" charset="0"/>
              </a:rPr>
            </a:br>
            <a:r>
              <a:rPr lang="de-DE" b="1" dirty="0">
                <a:latin typeface="Myriad Pro Cond" pitchFamily="34" charset="0"/>
              </a:rPr>
              <a:t>begleitet</a:t>
            </a:r>
            <a:r>
              <a:rPr lang="de-DE" dirty="0">
                <a:latin typeface="Myriad Pro Cond" pitchFamily="34" charset="0"/>
              </a:rPr>
              <a:t> Digitalisierungsprojekte, </a:t>
            </a:r>
          </a:p>
          <a:p>
            <a:pPr>
              <a:defRPr/>
            </a:pPr>
            <a:br>
              <a:rPr lang="de-DE" dirty="0">
                <a:latin typeface="Myriad Pro Cond" pitchFamily="34" charset="0"/>
              </a:rPr>
            </a:br>
            <a:r>
              <a:rPr lang="de-DE" b="1" dirty="0">
                <a:latin typeface="Myriad Pro Cond" pitchFamily="34" charset="0"/>
              </a:rPr>
              <a:t>eruiert</a:t>
            </a:r>
            <a:r>
              <a:rPr lang="de-DE" dirty="0">
                <a:latin typeface="Myriad Pro Cond" pitchFamily="34" charset="0"/>
              </a:rPr>
              <a:t> und </a:t>
            </a:r>
            <a:r>
              <a:rPr lang="de-DE" b="1" dirty="0">
                <a:latin typeface="Myriad Pro Cond" pitchFamily="34" charset="0"/>
              </a:rPr>
              <a:t>vermittelt</a:t>
            </a:r>
            <a:r>
              <a:rPr lang="de-DE" dirty="0">
                <a:latin typeface="Myriad Pro Cond" pitchFamily="34" charset="0"/>
              </a:rPr>
              <a:t> für die datenorientierte Sammlungs- und Objektforschung relevante Ansätze, Methoden und Verfahren, </a:t>
            </a:r>
          </a:p>
          <a:p>
            <a:pPr>
              <a:defRPr/>
            </a:pPr>
            <a:br>
              <a:rPr lang="de-DE" dirty="0">
                <a:latin typeface="Myriad Pro Cond" pitchFamily="34" charset="0"/>
              </a:rPr>
            </a:br>
            <a:r>
              <a:rPr lang="de-DE" b="1" dirty="0">
                <a:latin typeface="Myriad Pro Cond" pitchFamily="34" charset="0"/>
              </a:rPr>
              <a:t>vernetzt </a:t>
            </a:r>
            <a:r>
              <a:rPr lang="de-DE" dirty="0" err="1">
                <a:latin typeface="Myriad Pro Cond" pitchFamily="34" charset="0"/>
              </a:rPr>
              <a:t>Akteur:innen</a:t>
            </a:r>
            <a:r>
              <a:rPr lang="de-DE" dirty="0">
                <a:latin typeface="Myriad Pro Cond" pitchFamily="34" charset="0"/>
              </a:rPr>
              <a:t> miteinander und bringt sie in Dialog,</a:t>
            </a:r>
          </a:p>
          <a:p>
            <a:pPr>
              <a:defRPr/>
            </a:pPr>
            <a:endParaRPr lang="de-DE" dirty="0">
              <a:latin typeface="Myriad Pro Cond" pitchFamily="34" charset="0"/>
            </a:endParaRPr>
          </a:p>
          <a:p>
            <a:pPr>
              <a:defRPr/>
            </a:pPr>
            <a:r>
              <a:rPr lang="de-DE" dirty="0">
                <a:latin typeface="Myriad Pro Cond" pitchFamily="34" charset="0"/>
              </a:rPr>
              <a:t>trägt auf diese Weise dazu bei, notwendige und relevante </a:t>
            </a:r>
            <a:br>
              <a:rPr lang="de-DE" dirty="0">
                <a:latin typeface="Myriad Pro Cond" pitchFamily="34" charset="0"/>
              </a:rPr>
            </a:br>
            <a:r>
              <a:rPr lang="de-DE" b="1" dirty="0">
                <a:latin typeface="Myriad Pro Cond" pitchFamily="34" charset="0"/>
              </a:rPr>
              <a:t>Datenkompetenzen </a:t>
            </a:r>
            <a:r>
              <a:rPr lang="de-DE" dirty="0">
                <a:latin typeface="Myriad Pro Cond" pitchFamily="34" charset="0"/>
              </a:rPr>
              <a:t>für die Arbeit und Forschung mit Sammlungen und Objekten </a:t>
            </a:r>
            <a:r>
              <a:rPr lang="de-DE" b="1" dirty="0">
                <a:latin typeface="Myriad Pro Cond" pitchFamily="34" charset="0"/>
              </a:rPr>
              <a:t>aufzubauen</a:t>
            </a:r>
            <a:r>
              <a:rPr lang="de-DE" dirty="0">
                <a:latin typeface="Myriad Pro Cond" pitchFamily="34" charset="0"/>
              </a:rPr>
              <a:t>.</a:t>
            </a:r>
          </a:p>
          <a:p>
            <a:pPr>
              <a:defRPr/>
            </a:pPr>
            <a:endParaRPr lang="de-DE" dirty="0">
              <a:latin typeface="Myriad Pro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70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5556" y="692696"/>
            <a:ext cx="799288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b="1" dirty="0">
                <a:latin typeface="Myriad Pro Cond" pitchFamily="34" charset="0"/>
              </a:rPr>
              <a:t>Kompetenzbereich I:</a:t>
            </a:r>
            <a:r>
              <a:rPr lang="de-DE" dirty="0">
                <a:latin typeface="Myriad Pro Cond" pitchFamily="34" charset="0"/>
              </a:rPr>
              <a:t> </a:t>
            </a:r>
          </a:p>
          <a:p>
            <a:pPr>
              <a:defRPr/>
            </a:pPr>
            <a:endParaRPr lang="de-DE" dirty="0">
              <a:latin typeface="Myriad Pro Cond" pitchFamily="34" charset="0"/>
            </a:endParaRPr>
          </a:p>
          <a:p>
            <a:pPr>
              <a:defRPr/>
            </a:pPr>
            <a:r>
              <a:rPr lang="de-DE" dirty="0">
                <a:latin typeface="Myriad Pro Cond" pitchFamily="34" charset="0"/>
              </a:rPr>
              <a:t>Aufbau und Weiterentwicklung von Schlüsselkompetenzen für den </a:t>
            </a:r>
            <a:r>
              <a:rPr lang="de-DE" b="1" dirty="0">
                <a:latin typeface="Myriad Pro Cond" pitchFamily="34" charset="0"/>
              </a:rPr>
              <a:t>Datenlebenszyklus</a:t>
            </a:r>
            <a:r>
              <a:rPr lang="de-DE" dirty="0">
                <a:latin typeface="Myriad Pro Cond" pitchFamily="34" charset="0"/>
              </a:rPr>
              <a:t> </a:t>
            </a:r>
            <a:r>
              <a:rPr lang="de-DE" b="1" dirty="0">
                <a:latin typeface="Myriad Pro Cond" pitchFamily="34" charset="0"/>
              </a:rPr>
              <a:t>von Sammlungs- und Objektdaten</a:t>
            </a:r>
            <a:r>
              <a:rPr lang="de-DE" dirty="0">
                <a:latin typeface="Myriad Pro Cond" pitchFamily="34" charset="0"/>
              </a:rPr>
              <a:t>. Dabei werden insbesondere folgende Aspekte berücksichtigt:</a:t>
            </a:r>
          </a:p>
          <a:p>
            <a:pPr>
              <a:defRPr/>
            </a:pPr>
            <a:endParaRPr lang="de-DE" dirty="0">
              <a:latin typeface="Myriad Pro Cond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 pitchFamily="34" charset="0"/>
              </a:rPr>
              <a:t>Konzeption &amp; Planung von Erschließungs- und Digitalisierungsvorhaben (Management &amp; Tools)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/>
              </a:rPr>
              <a:t>Strukturiertes Erzeugen von Objekt- und Sammlungsdaten 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/>
              </a:rPr>
              <a:t>Datenqualität &amp; Kompatibilität </a:t>
            </a:r>
            <a:br>
              <a:rPr lang="de-DE" dirty="0">
                <a:latin typeface="Myriad Pro Cond"/>
              </a:rPr>
            </a:br>
            <a:r>
              <a:rPr lang="de-DE" dirty="0">
                <a:latin typeface="Myriad Pro Cond"/>
              </a:rPr>
              <a:t>(Standards; Persistent </a:t>
            </a:r>
            <a:r>
              <a:rPr lang="de-DE" dirty="0" err="1">
                <a:latin typeface="Myriad Pro Cond"/>
              </a:rPr>
              <a:t>Identifiers</a:t>
            </a:r>
            <a:r>
              <a:rPr lang="de-DE" dirty="0">
                <a:latin typeface="Myriad Pro Cond"/>
              </a:rPr>
              <a:t>; </a:t>
            </a:r>
            <a:r>
              <a:rPr lang="de-DE" dirty="0" err="1">
                <a:latin typeface="Myriad Pro Cond"/>
              </a:rPr>
              <a:t>Linked</a:t>
            </a:r>
            <a:r>
              <a:rPr lang="de-DE" dirty="0">
                <a:latin typeface="Myriad Pro Cond"/>
              </a:rPr>
              <a:t> Data; Graphen)</a:t>
            </a:r>
          </a:p>
          <a:p>
            <a:pPr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/>
              </a:rPr>
              <a:t>Inhaltliche Aufbereitung &amp; Anreicherung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/>
              </a:rPr>
              <a:t>Rechtliche &amp; ethische Aspekte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/>
              </a:rPr>
              <a:t>Langzeitverfügbarkeit (nach FAIR-Prinzipien)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>
              <a:defRPr/>
            </a:pPr>
            <a:endParaRPr lang="de-DE" dirty="0">
              <a:latin typeface="Myriad Pro Cond"/>
            </a:endParaRPr>
          </a:p>
        </p:txBody>
      </p:sp>
    </p:spTree>
    <p:extLst>
      <p:ext uri="{BB962C8B-B14F-4D97-AF65-F5344CB8AC3E}">
        <p14:creationId xmlns:p14="http://schemas.microsoft.com/office/powerpoint/2010/main" val="119126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5556" y="980728"/>
            <a:ext cx="7992888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b="1" dirty="0">
                <a:latin typeface="Myriad Pro Cond" pitchFamily="34" charset="0"/>
              </a:rPr>
              <a:t>Kompetenzbereich II: </a:t>
            </a:r>
          </a:p>
          <a:p>
            <a:pPr>
              <a:defRPr/>
            </a:pPr>
            <a:endParaRPr lang="de-DE" b="1" dirty="0">
              <a:latin typeface="Myriad Pro Cond" pitchFamily="34" charset="0"/>
            </a:endParaRPr>
          </a:p>
          <a:p>
            <a:pPr>
              <a:defRPr/>
            </a:pPr>
            <a:r>
              <a:rPr lang="de-DE" dirty="0">
                <a:latin typeface="Myriad Pro Cond" pitchFamily="34" charset="0"/>
              </a:rPr>
              <a:t>Aufbau und Weiterentwicklung der für die </a:t>
            </a:r>
            <a:r>
              <a:rPr lang="de-DE" b="1" dirty="0">
                <a:latin typeface="Myriad Pro Cond" pitchFamily="34" charset="0"/>
              </a:rPr>
              <a:t>Forschung mit Objekt- und Sammlungsdaten</a:t>
            </a:r>
            <a:r>
              <a:rPr lang="de-DE" dirty="0">
                <a:latin typeface="Myriad Pro Cond" pitchFamily="34" charset="0"/>
              </a:rPr>
              <a:t> relevanten Kompetenzen </a:t>
            </a:r>
          </a:p>
          <a:p>
            <a:pPr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/>
              </a:rPr>
              <a:t>Analysieren &amp; (Nach)Nutzen auf Basis von strukturierten Daten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/>
              </a:rPr>
              <a:t>Erstellung und Untersuchung von digitalen Reproduktionen</a:t>
            </a:r>
          </a:p>
          <a:p>
            <a:pPr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/>
              </a:rPr>
              <a:t>Verfahren automatischer Datenanalyse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/>
              </a:rPr>
              <a:t>Digitale Provenienzforschung (Konzepte und Tools)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/>
              </a:rPr>
              <a:t>Konservierungs- und Restaurierungsdokumentation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r>
              <a:rPr lang="de-DE" dirty="0">
                <a:latin typeface="Myriad Pro Cond"/>
              </a:rPr>
              <a:t> </a:t>
            </a:r>
          </a:p>
          <a:p>
            <a:r>
              <a:rPr lang="de-DE" dirty="0">
                <a:latin typeface="Myriad Pro Cond"/>
              </a:rPr>
              <a:t> </a:t>
            </a:r>
          </a:p>
          <a:p>
            <a:pPr>
              <a:defRPr/>
            </a:pPr>
            <a:endParaRPr lang="de-DE" dirty="0">
              <a:latin typeface="Myriad Pro Cond"/>
            </a:endParaRPr>
          </a:p>
          <a:p>
            <a:pPr>
              <a:defRPr/>
            </a:pPr>
            <a:endParaRPr lang="de-DE" dirty="0">
              <a:latin typeface="Myriad Pro Cond"/>
            </a:endParaRPr>
          </a:p>
        </p:txBody>
      </p:sp>
    </p:spTree>
    <p:extLst>
      <p:ext uri="{BB962C8B-B14F-4D97-AF65-F5344CB8AC3E}">
        <p14:creationId xmlns:p14="http://schemas.microsoft.com/office/powerpoint/2010/main" val="2043423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5556" y="404664"/>
            <a:ext cx="7992888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de-DE" sz="3200" dirty="0">
              <a:latin typeface="Myriad Pro Cond" pitchFamily="34" charset="0"/>
            </a:endParaRPr>
          </a:p>
          <a:p>
            <a:pPr>
              <a:defRPr/>
            </a:pPr>
            <a:r>
              <a:rPr lang="de-DE" b="1" dirty="0">
                <a:latin typeface="Myriad Pro Cond"/>
              </a:rPr>
              <a:t>(Vermittlungs- und </a:t>
            </a:r>
            <a:r>
              <a:rPr lang="de-DE" b="1" dirty="0" err="1">
                <a:latin typeface="Myriad Pro Cond"/>
              </a:rPr>
              <a:t>Vernetzungs</a:t>
            </a:r>
            <a:r>
              <a:rPr lang="de-DE" b="1" dirty="0">
                <a:latin typeface="Myriad Pro Cond"/>
              </a:rPr>
              <a:t>)Formate: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sz="1800" dirty="0">
                <a:latin typeface="Myriad Pro Cond"/>
              </a:rPr>
              <a:t>Online-Kurse &amp; Workshops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sz="1800" dirty="0">
                <a:latin typeface="Myriad Pro Cond"/>
              </a:rPr>
              <a:t>Open Educational Resources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sz="1800" dirty="0">
                <a:latin typeface="Myriad Pro Cond"/>
              </a:rPr>
              <a:t>Virtuelles Schaufenster (Überblick und Highlights digitaler Sammlungs- und Forschungspraxis)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sz="1800" b="1" dirty="0" err="1">
                <a:latin typeface="Myriad Pro Cond"/>
              </a:rPr>
              <a:t>Semantic</a:t>
            </a:r>
            <a:r>
              <a:rPr lang="de-DE" sz="1800" b="1" dirty="0">
                <a:latin typeface="Myriad Pro Cond"/>
              </a:rPr>
              <a:t> Coworking Space</a:t>
            </a:r>
          </a:p>
          <a:p>
            <a:pPr>
              <a:defRPr/>
            </a:pPr>
            <a:endParaRPr lang="de-DE" sz="1800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/>
              </a:rPr>
              <a:t>Foren (virtuelle Veranstaltungen mit Werkstattberichten, Präsentationen neuer Verfahren, themenbezogene Impulse und Diskussionen)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sz="1800" dirty="0">
                <a:latin typeface="Myriad Pro Cond"/>
              </a:rPr>
              <a:t>Barcamp &amp; Summer Schools (in Präsenz)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sz="1800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sz="1800" dirty="0">
                <a:latin typeface="Myriad Pro Cond"/>
              </a:rPr>
              <a:t>Gremien &amp; Kooperationen (andere DKZs, NFDI etc.)</a:t>
            </a:r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5551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5556" y="404664"/>
            <a:ext cx="799288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b="1" dirty="0" err="1">
                <a:latin typeface="Myriad Pro Cond" pitchFamily="34" charset="0"/>
              </a:rPr>
              <a:t>Semantic</a:t>
            </a:r>
            <a:r>
              <a:rPr lang="de-DE" b="1" dirty="0">
                <a:latin typeface="Myriad Pro Cond" pitchFamily="34" charset="0"/>
              </a:rPr>
              <a:t> Coworking Space </a:t>
            </a:r>
            <a:r>
              <a:rPr lang="de-DE" dirty="0">
                <a:latin typeface="Myriad Pro Cond" pitchFamily="34" charset="0"/>
              </a:rPr>
              <a:t>als </a:t>
            </a:r>
            <a:r>
              <a:rPr lang="de-DE" b="1" dirty="0">
                <a:latin typeface="Myriad Pro Cond" pitchFamily="34" charset="0"/>
              </a:rPr>
              <a:t>zentrale</a:t>
            </a:r>
            <a:r>
              <a:rPr lang="de-DE" dirty="0">
                <a:latin typeface="Myriad Pro Cond" pitchFamily="34" charset="0"/>
              </a:rPr>
              <a:t> </a:t>
            </a:r>
            <a:r>
              <a:rPr lang="de-DE" b="1" dirty="0">
                <a:latin typeface="Myriad Pro Cond" pitchFamily="34" charset="0"/>
              </a:rPr>
              <a:t>Infrastruktur</a:t>
            </a:r>
            <a:endParaRPr lang="de-DE" dirty="0">
              <a:latin typeface="Myriad Pro Cond" pitchFamily="34" charset="0"/>
            </a:endParaRPr>
          </a:p>
          <a:p>
            <a:pPr>
              <a:defRPr/>
            </a:pPr>
            <a:endParaRPr lang="de-DE" dirty="0">
              <a:latin typeface="Myriad Pro Cond" pitchFamily="34" charset="0"/>
            </a:endParaRPr>
          </a:p>
          <a:p>
            <a:pPr>
              <a:defRPr/>
            </a:pPr>
            <a:r>
              <a:rPr lang="de-DE" dirty="0">
                <a:latin typeface="Myriad Pro Cond" pitchFamily="34" charset="0"/>
              </a:rPr>
              <a:t>Virtuelle Arbeits- und Kommunikationsumgebung, in der kollaborativ und explorativ an (realen) Daten gearbeitet und geforscht werden kann („bring </a:t>
            </a:r>
            <a:r>
              <a:rPr lang="de-DE" dirty="0" err="1">
                <a:latin typeface="Myriad Pro Cond" pitchFamily="34" charset="0"/>
              </a:rPr>
              <a:t>your</a:t>
            </a:r>
            <a:r>
              <a:rPr lang="de-DE" dirty="0">
                <a:latin typeface="Myriad Pro Cond" pitchFamily="34" charset="0"/>
              </a:rPr>
              <a:t> own </a:t>
            </a:r>
            <a:r>
              <a:rPr lang="de-DE" dirty="0" err="1">
                <a:latin typeface="Myriad Pro Cond" pitchFamily="34" charset="0"/>
              </a:rPr>
              <a:t>data</a:t>
            </a:r>
            <a:r>
              <a:rPr lang="de-DE" dirty="0">
                <a:latin typeface="Myriad Pro Cond" pitchFamily="34" charset="0"/>
              </a:rPr>
              <a:t>“). </a:t>
            </a:r>
          </a:p>
          <a:p>
            <a:pPr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 pitchFamily="34" charset="0"/>
              </a:rPr>
              <a:t>SCS vereint </a:t>
            </a:r>
            <a:r>
              <a:rPr lang="de-DE" b="1" dirty="0">
                <a:latin typeface="Myriad Pro Cond" pitchFamily="34" charset="0"/>
              </a:rPr>
              <a:t>verschiedene Werkzeuge </a:t>
            </a:r>
            <a:r>
              <a:rPr lang="de-DE" dirty="0">
                <a:latin typeface="Myriad Pro Cond" pitchFamily="34" charset="0"/>
              </a:rPr>
              <a:t>zur datenorientierten Arbeit und Forschung mit Objekten: Tools zum Modellieren, Erschließen, Anreichern, Mapping, Analysieren und Auswerten von Daten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 pitchFamily="34" charset="0"/>
              </a:rPr>
              <a:t>SCS als kostenfreie </a:t>
            </a:r>
            <a:r>
              <a:rPr lang="de-DE" b="1" dirty="0">
                <a:latin typeface="Myriad Pro Cond" pitchFamily="34" charset="0"/>
              </a:rPr>
              <a:t>Cloud-Lösung</a:t>
            </a:r>
          </a:p>
          <a:p>
            <a:pPr>
              <a:defRPr/>
            </a:pPr>
            <a:endParaRPr lang="de-DE" dirty="0">
              <a:latin typeface="Myriad Pro Cond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b="1" dirty="0">
                <a:latin typeface="Myriad Pro Cond"/>
              </a:rPr>
              <a:t>Zentrale Bausteine </a:t>
            </a:r>
            <a:r>
              <a:rPr lang="de-DE" dirty="0">
                <a:latin typeface="Myriad Pro Cond"/>
              </a:rPr>
              <a:t>des SCS: </a:t>
            </a:r>
            <a:r>
              <a:rPr lang="de-DE" b="1" dirty="0" err="1">
                <a:latin typeface="Myriad Pro Cond"/>
              </a:rPr>
              <a:t>WissKI</a:t>
            </a:r>
            <a:r>
              <a:rPr lang="de-DE" b="1" dirty="0">
                <a:latin typeface="Myriad Pro Cond"/>
              </a:rPr>
              <a:t>-Cloud</a:t>
            </a:r>
            <a:r>
              <a:rPr lang="de-DE" dirty="0">
                <a:latin typeface="Myriad Pro Cond"/>
              </a:rPr>
              <a:t> und </a:t>
            </a:r>
            <a:r>
              <a:rPr lang="de-DE" b="1" dirty="0">
                <a:latin typeface="Myriad Pro Cond"/>
              </a:rPr>
              <a:t>FAU </a:t>
            </a:r>
            <a:r>
              <a:rPr lang="de-DE" b="1" dirty="0" err="1">
                <a:latin typeface="Myriad Pro Cond"/>
              </a:rPr>
              <a:t>WissKI</a:t>
            </a:r>
            <a:r>
              <a:rPr lang="de-DE" b="1" dirty="0">
                <a:latin typeface="Myriad Pro Cond"/>
              </a:rPr>
              <a:t>-Cloud</a:t>
            </a:r>
            <a:r>
              <a:rPr lang="de-DE" dirty="0">
                <a:latin typeface="Myriad Pro Cond"/>
              </a:rPr>
              <a:t>, die an die Projektbedürfnisse angepasst werden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/>
              </a:rPr>
              <a:t>Weitere im SCS integrierte </a:t>
            </a:r>
            <a:r>
              <a:rPr lang="de-DE" b="1" dirty="0">
                <a:latin typeface="Myriad Pro Cond"/>
              </a:rPr>
              <a:t>Werkzeuge</a:t>
            </a:r>
            <a:r>
              <a:rPr lang="de-DE" dirty="0">
                <a:latin typeface="Myriad Pro Cond"/>
              </a:rPr>
              <a:t>: </a:t>
            </a:r>
            <a:r>
              <a:rPr lang="de-DE" sz="1800" b="0" i="0" u="none" strike="noStrike" baseline="0" dirty="0" err="1">
                <a:latin typeface="Myriad Pro Cond"/>
              </a:rPr>
              <a:t>Jupyter</a:t>
            </a:r>
            <a:r>
              <a:rPr lang="de-DE" sz="1800" b="0" i="0" u="none" strike="noStrike" baseline="0" dirty="0">
                <a:latin typeface="Myriad Pro Cond"/>
              </a:rPr>
              <a:t> Notebooks für die statistische Analyse von Daten und Anwendungen des maschinellen Lernens, </a:t>
            </a:r>
            <a:r>
              <a:rPr lang="de-DE" sz="1800" b="0" i="0" u="none" strike="noStrike" baseline="0" dirty="0" err="1">
                <a:latin typeface="Myriad Pro Cond"/>
              </a:rPr>
              <a:t>OpenRefine</a:t>
            </a:r>
            <a:r>
              <a:rPr lang="de-DE" sz="1800" b="0" i="0" u="none" strike="noStrike" baseline="0" dirty="0">
                <a:latin typeface="Myriad Pro Cond"/>
              </a:rPr>
              <a:t> zur Aufbereitung von Daten, </a:t>
            </a:r>
            <a:r>
              <a:rPr lang="de-DE" sz="1800" b="0" i="0" u="none" strike="noStrike" baseline="0" dirty="0" err="1">
                <a:latin typeface="Myriad Pro Cond"/>
              </a:rPr>
              <a:t>WebProtegé</a:t>
            </a:r>
            <a:r>
              <a:rPr lang="de-DE" sz="1800" b="0" i="0" u="none" strike="noStrike" baseline="0" dirty="0">
                <a:latin typeface="Myriad Pro Cond"/>
              </a:rPr>
              <a:t> zur Betrachtung und Bearbeitung von Ontologien usf.</a:t>
            </a:r>
            <a:endParaRPr lang="de-DE" dirty="0">
              <a:latin typeface="Myriad Pro Cond"/>
            </a:endParaRPr>
          </a:p>
          <a:p>
            <a:pPr>
              <a:defRPr/>
            </a:pPr>
            <a:endParaRPr lang="de-DE" dirty="0">
              <a:latin typeface="Myriad Pro Cond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dirty="0">
                <a:latin typeface="Myriad Pro Cond" pitchFamily="34" charset="0"/>
              </a:rPr>
              <a:t>Weiterhin Dienste wie programmierbare Umgebung, Speichersysteme wie Datenbanken und Triplestores und persistenter Cloudspeicher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680329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818</Words>
  <Application>Microsoft Office PowerPoint</Application>
  <PresentationFormat>Bildschirmpräsentation (4:3)</PresentationFormat>
  <Paragraphs>132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Myriad Pro Cond</vt:lpstr>
      <vt:lpstr>Larissa</vt:lpstr>
      <vt:lpstr>   WissKI Anwender:innentreffen 2023  SODa – ein Datenkompetenzzentrum für wissenschaftliche Hochschulsammlungen   Preview und Perspektiven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uoandras</dc:creator>
  <cp:lastModifiedBy>Udo</cp:lastModifiedBy>
  <cp:revision>154</cp:revision>
  <cp:lastPrinted>2020-12-08T08:53:39Z</cp:lastPrinted>
  <dcterms:created xsi:type="dcterms:W3CDTF">2014-10-16T15:27:00Z</dcterms:created>
  <dcterms:modified xsi:type="dcterms:W3CDTF">2023-11-28T07:31:12Z</dcterms:modified>
</cp:coreProperties>
</file>